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2" r:id="rId3"/>
    <p:sldId id="263" r:id="rId4"/>
    <p:sldId id="257" r:id="rId5"/>
    <p:sldId id="258" r:id="rId6"/>
    <p:sldId id="259" r:id="rId7"/>
    <p:sldId id="264" r:id="rId8"/>
    <p:sldId id="265" r:id="rId9"/>
    <p:sldId id="266" r:id="rId10"/>
    <p:sldId id="267" r:id="rId11"/>
    <p:sldId id="26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10/30/2025</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10/30/2025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10/30/2025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10/30/2025</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BFA3D-7DB2-3D95-DF79-4B1C3DD3D5B9}"/>
              </a:ext>
            </a:extLst>
          </p:cNvPr>
          <p:cNvSpPr>
            <a:spLocks noGrp="1"/>
          </p:cNvSpPr>
          <p:nvPr>
            <p:ph type="ctrTitle"/>
          </p:nvPr>
        </p:nvSpPr>
        <p:spPr>
          <a:xfrm>
            <a:off x="2692398" y="1583703"/>
            <a:ext cx="6815669" cy="1802961"/>
          </a:xfrm>
        </p:spPr>
        <p:txBody>
          <a:bodyPr/>
          <a:lstStyle/>
          <a:p>
            <a:br>
              <a:rPr lang="en-US" sz="4000" dirty="0"/>
            </a:br>
            <a:br>
              <a:rPr lang="en-US" sz="4000" dirty="0"/>
            </a:br>
            <a:r>
              <a:rPr lang="en-US" sz="4000" dirty="0"/>
              <a:t>🔥 Calorie Burn Classification Using IBM SPSS Modeler Overview</a:t>
            </a:r>
            <a:endParaRPr lang="en-IN" sz="4000" dirty="0"/>
          </a:p>
        </p:txBody>
      </p:sp>
      <p:sp>
        <p:nvSpPr>
          <p:cNvPr id="3" name="Subtitle 2">
            <a:extLst>
              <a:ext uri="{FF2B5EF4-FFF2-40B4-BE49-F238E27FC236}">
                <a16:creationId xmlns:a16="http://schemas.microsoft.com/office/drawing/2014/main" id="{3298B0AF-3521-F931-CE7C-3844C6A4469C}"/>
              </a:ext>
            </a:extLst>
          </p:cNvPr>
          <p:cNvSpPr>
            <a:spLocks noGrp="1"/>
          </p:cNvSpPr>
          <p:nvPr>
            <p:ph type="subTitle" idx="1"/>
          </p:nvPr>
        </p:nvSpPr>
        <p:spPr>
          <a:xfrm>
            <a:off x="2692398" y="3657597"/>
            <a:ext cx="6815669" cy="1616700"/>
          </a:xfrm>
        </p:spPr>
        <p:txBody>
          <a:bodyPr>
            <a:normAutofit fontScale="92500"/>
          </a:bodyPr>
          <a:lstStyle/>
          <a:p>
            <a:r>
              <a:rPr lang="en-US" dirty="0"/>
              <a:t>This project focuses on classifying the calorie burn level (Low, Medium, High) based on user health and fitness attributes such as age, gender, BMI, workout type, and physical exercise. Using IBM SPSS Modeler, the dataset was cleaned, processed, and analyzed to build a classification model that predicts calorie burn categories.</a:t>
            </a:r>
            <a:endParaRPr lang="en-IN" dirty="0"/>
          </a:p>
        </p:txBody>
      </p:sp>
    </p:spTree>
    <p:extLst>
      <p:ext uri="{BB962C8B-B14F-4D97-AF65-F5344CB8AC3E}">
        <p14:creationId xmlns:p14="http://schemas.microsoft.com/office/powerpoint/2010/main" val="32540987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03657-2A62-EBBD-8536-1922D557DC81}"/>
              </a:ext>
            </a:extLst>
          </p:cNvPr>
          <p:cNvSpPr>
            <a:spLocks noGrp="1"/>
          </p:cNvSpPr>
          <p:nvPr>
            <p:ph type="title"/>
          </p:nvPr>
        </p:nvSpPr>
        <p:spPr>
          <a:xfrm>
            <a:off x="1293811" y="1084082"/>
            <a:ext cx="3718455" cy="1676052"/>
          </a:xfrm>
        </p:spPr>
        <p:txBody>
          <a:bodyPr>
            <a:normAutofit/>
          </a:bodyPr>
          <a:lstStyle/>
          <a:p>
            <a:pPr marL="342900" indent="-342900">
              <a:buFont typeface="Wingdings" panose="05000000000000000000" pitchFamily="2" charset="2"/>
              <a:buChar char="Ø"/>
            </a:pPr>
            <a:r>
              <a:rPr lang="en-IN" dirty="0"/>
              <a:t>We will also connect the graph to get the count of male and female on the basis of age</a:t>
            </a:r>
          </a:p>
        </p:txBody>
      </p:sp>
      <p:pic>
        <p:nvPicPr>
          <p:cNvPr id="6" name="Content Placeholder 5">
            <a:extLst>
              <a:ext uri="{FF2B5EF4-FFF2-40B4-BE49-F238E27FC236}">
                <a16:creationId xmlns:a16="http://schemas.microsoft.com/office/drawing/2014/main" id="{1A1C28E7-7915-C912-3999-8D8DC67A7BD1}"/>
              </a:ext>
            </a:extLst>
          </p:cNvPr>
          <p:cNvPicPr>
            <a:picLocks noGrp="1" noChangeAspect="1"/>
          </p:cNvPicPr>
          <p:nvPr>
            <p:ph idx="1"/>
          </p:nvPr>
        </p:nvPicPr>
        <p:blipFill>
          <a:blip r:embed="rId2"/>
          <a:stretch>
            <a:fillRect/>
          </a:stretch>
        </p:blipFill>
        <p:spPr>
          <a:xfrm>
            <a:off x="5418138" y="1388534"/>
            <a:ext cx="5894027" cy="4080935"/>
          </a:xfrm>
        </p:spPr>
      </p:pic>
      <p:sp>
        <p:nvSpPr>
          <p:cNvPr id="4" name="Text Placeholder 3">
            <a:extLst>
              <a:ext uri="{FF2B5EF4-FFF2-40B4-BE49-F238E27FC236}">
                <a16:creationId xmlns:a16="http://schemas.microsoft.com/office/drawing/2014/main" id="{5A35A7F6-0BB4-A6E0-96BD-867036A7130A}"/>
              </a:ext>
            </a:extLst>
          </p:cNvPr>
          <p:cNvSpPr>
            <a:spLocks noGrp="1"/>
          </p:cNvSpPr>
          <p:nvPr>
            <p:ph type="body" sz="half" idx="2"/>
          </p:nvPr>
        </p:nvSpPr>
        <p:spPr/>
        <p:txBody>
          <a:bodyPr/>
          <a:lstStyle/>
          <a:p>
            <a:pPr marL="285750" indent="-285750">
              <a:buFont typeface="Wingdings" panose="05000000000000000000" pitchFamily="2" charset="2"/>
              <a:buChar char="v"/>
            </a:pPr>
            <a:r>
              <a:rPr lang="en-IN" dirty="0"/>
              <a:t>We will also connect the histogram node from the graph palette from the excel node</a:t>
            </a:r>
          </a:p>
          <a:p>
            <a:pPr marL="285750" indent="-285750">
              <a:buFont typeface="Wingdings" panose="05000000000000000000" pitchFamily="2" charset="2"/>
              <a:buChar char="v"/>
            </a:pPr>
            <a:r>
              <a:rPr lang="en-IN" dirty="0"/>
              <a:t>As we can clearly see the graph for both male and female count on the basis of age</a:t>
            </a:r>
          </a:p>
        </p:txBody>
      </p:sp>
    </p:spTree>
    <p:extLst>
      <p:ext uri="{BB962C8B-B14F-4D97-AF65-F5344CB8AC3E}">
        <p14:creationId xmlns:p14="http://schemas.microsoft.com/office/powerpoint/2010/main" val="22084924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2F2C7D-424A-A6C0-1592-9FC96DDEBFF1}"/>
              </a:ext>
            </a:extLst>
          </p:cNvPr>
          <p:cNvSpPr>
            <a:spLocks noGrp="1"/>
          </p:cNvSpPr>
          <p:nvPr>
            <p:ph type="ctrTitle"/>
          </p:nvPr>
        </p:nvSpPr>
        <p:spPr>
          <a:xfrm>
            <a:off x="2692398" y="1611984"/>
            <a:ext cx="6815669" cy="3442197"/>
          </a:xfrm>
        </p:spPr>
        <p:txBody>
          <a:bodyPr/>
          <a:lstStyle/>
          <a:p>
            <a:r>
              <a:rPr lang="en-IN" sz="2400" dirty="0"/>
              <a:t>👨‍💻 Author</a:t>
            </a:r>
            <a:br>
              <a:rPr lang="en-IN" sz="2400" dirty="0"/>
            </a:br>
            <a:r>
              <a:rPr lang="en-IN" sz="2400" dirty="0"/>
              <a:t>Praveen Kumar Yadav</a:t>
            </a:r>
            <a:br>
              <a:rPr lang="en-IN" sz="2400" dirty="0"/>
            </a:br>
            <a:r>
              <a:rPr lang="en-IN" sz="2400" dirty="0"/>
              <a:t>Pradyumna singh Bhadoria</a:t>
            </a:r>
            <a:br>
              <a:rPr lang="en-IN" sz="2400" dirty="0"/>
            </a:br>
            <a:r>
              <a:rPr lang="en-IN" sz="2400" dirty="0"/>
              <a:t>Nitin Vishwakarma</a:t>
            </a:r>
            <a:br>
              <a:rPr lang="en-IN" sz="2400" dirty="0"/>
            </a:br>
            <a:r>
              <a:rPr lang="en-IN" sz="2400" dirty="0" err="1"/>
              <a:t>nitin</a:t>
            </a:r>
            <a:r>
              <a:rPr lang="en-IN" sz="2400" dirty="0"/>
              <a:t> Kumar Gupta</a:t>
            </a:r>
          </a:p>
        </p:txBody>
      </p:sp>
      <p:sp>
        <p:nvSpPr>
          <p:cNvPr id="3" name="Subtitle 2">
            <a:extLst>
              <a:ext uri="{FF2B5EF4-FFF2-40B4-BE49-F238E27FC236}">
                <a16:creationId xmlns:a16="http://schemas.microsoft.com/office/drawing/2014/main" id="{27613391-19F7-64B9-E00A-2970B0C657AD}"/>
              </a:ext>
            </a:extLst>
          </p:cNvPr>
          <p:cNvSpPr>
            <a:spLocks noGrp="1"/>
          </p:cNvSpPr>
          <p:nvPr>
            <p:ph type="subTitle" idx="1"/>
          </p:nvPr>
        </p:nvSpPr>
        <p:spPr>
          <a:xfrm flipV="1">
            <a:off x="2692398" y="5432274"/>
            <a:ext cx="69656" cy="45719"/>
          </a:xfrm>
        </p:spPr>
        <p:txBody>
          <a:bodyPr>
            <a:normAutofit fontScale="25000" lnSpcReduction="20000"/>
          </a:bodyPr>
          <a:lstStyle/>
          <a:p>
            <a:r>
              <a:rPr lang="en-IN" dirty="0"/>
              <a:t>d</a:t>
            </a:r>
          </a:p>
        </p:txBody>
      </p:sp>
    </p:spTree>
    <p:extLst>
      <p:ext uri="{BB962C8B-B14F-4D97-AF65-F5344CB8AC3E}">
        <p14:creationId xmlns:p14="http://schemas.microsoft.com/office/powerpoint/2010/main" val="3684197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2518F-1A00-6FA0-E25D-257DC169F637}"/>
              </a:ext>
            </a:extLst>
          </p:cNvPr>
          <p:cNvSpPr>
            <a:spLocks noGrp="1"/>
          </p:cNvSpPr>
          <p:nvPr>
            <p:ph type="ctrTitle"/>
          </p:nvPr>
        </p:nvSpPr>
        <p:spPr>
          <a:xfrm>
            <a:off x="2507530" y="1564849"/>
            <a:ext cx="7202078" cy="1941922"/>
          </a:xfrm>
        </p:spPr>
        <p:txBody>
          <a:bodyPr/>
          <a:lstStyle/>
          <a:p>
            <a:r>
              <a:rPr lang="en-IN" sz="2000" dirty="0"/>
              <a:t>🧩 Features</a:t>
            </a:r>
            <a:br>
              <a:rPr lang="en-IN" sz="2000" dirty="0"/>
            </a:br>
            <a:r>
              <a:rPr lang="en-IN" sz="2000" dirty="0"/>
              <a:t>Data preprocessing and anomaly handling (e.g., Physical Exercise field)</a:t>
            </a:r>
            <a:br>
              <a:rPr lang="en-IN" sz="2000" dirty="0"/>
            </a:br>
            <a:r>
              <a:rPr lang="en-IN" sz="2000" dirty="0"/>
              <a:t>Classification </a:t>
            </a:r>
            <a:r>
              <a:rPr lang="en-IN" sz="2000" dirty="0" err="1"/>
              <a:t>modeling</a:t>
            </a:r>
            <a:r>
              <a:rPr lang="en-IN" sz="2000" dirty="0"/>
              <a:t> using decision tree algorithms</a:t>
            </a:r>
            <a:br>
              <a:rPr lang="en-IN" sz="2000" dirty="0"/>
            </a:br>
            <a:r>
              <a:rPr lang="en-IN" sz="2000" dirty="0"/>
              <a:t>Evaluation of model performance (accuracy and confusion matrix)</a:t>
            </a:r>
            <a:br>
              <a:rPr lang="en-IN" sz="2000" dirty="0"/>
            </a:br>
            <a:r>
              <a:rPr lang="en-IN" sz="2000" dirty="0"/>
              <a:t>Insights on key factors influencing calorie burn level</a:t>
            </a:r>
            <a:br>
              <a:rPr lang="en-IN" sz="2000" dirty="0"/>
            </a:br>
            <a:endParaRPr lang="en-IN" sz="2000" dirty="0"/>
          </a:p>
        </p:txBody>
      </p:sp>
      <p:sp>
        <p:nvSpPr>
          <p:cNvPr id="3" name="Subtitle 2">
            <a:extLst>
              <a:ext uri="{FF2B5EF4-FFF2-40B4-BE49-F238E27FC236}">
                <a16:creationId xmlns:a16="http://schemas.microsoft.com/office/drawing/2014/main" id="{DD40AA68-B2CA-55B2-B38A-6F04D5321606}"/>
              </a:ext>
            </a:extLst>
          </p:cNvPr>
          <p:cNvSpPr>
            <a:spLocks noGrp="1"/>
          </p:cNvSpPr>
          <p:nvPr>
            <p:ph type="subTitle" idx="1"/>
          </p:nvPr>
        </p:nvSpPr>
        <p:spPr>
          <a:xfrm>
            <a:off x="2507530" y="3657597"/>
            <a:ext cx="7202078" cy="1635554"/>
          </a:xfrm>
        </p:spPr>
        <p:txBody>
          <a:bodyPr>
            <a:normAutofit/>
          </a:bodyPr>
          <a:lstStyle/>
          <a:p>
            <a:r>
              <a:rPr lang="en-IN" dirty="0"/>
              <a:t>🧠 Tools &amp; Technologies</a:t>
            </a:r>
          </a:p>
          <a:p>
            <a:r>
              <a:rPr lang="en-IN" dirty="0"/>
              <a:t>IBM SPSS Modeler – for data cleaning, </a:t>
            </a:r>
            <a:r>
              <a:rPr lang="en-IN" dirty="0" err="1"/>
              <a:t>modeling</a:t>
            </a:r>
            <a:r>
              <a:rPr lang="en-IN" dirty="0"/>
              <a:t>, and evaluation</a:t>
            </a:r>
          </a:p>
          <a:p>
            <a:r>
              <a:rPr lang="en-IN" dirty="0"/>
              <a:t>CSV Dataset – Final_data.csv (input dataset)</a:t>
            </a:r>
          </a:p>
          <a:p>
            <a:endParaRPr lang="en-IN" dirty="0"/>
          </a:p>
        </p:txBody>
      </p:sp>
    </p:spTree>
    <p:extLst>
      <p:ext uri="{BB962C8B-B14F-4D97-AF65-F5344CB8AC3E}">
        <p14:creationId xmlns:p14="http://schemas.microsoft.com/office/powerpoint/2010/main" val="1773930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4A29B-2A88-9440-BABB-9E559668B2FC}"/>
              </a:ext>
            </a:extLst>
          </p:cNvPr>
          <p:cNvSpPr>
            <a:spLocks noGrp="1"/>
          </p:cNvSpPr>
          <p:nvPr>
            <p:ph type="ctrTitle"/>
          </p:nvPr>
        </p:nvSpPr>
        <p:spPr>
          <a:xfrm>
            <a:off x="2498104" y="1602557"/>
            <a:ext cx="7192652" cy="1826443"/>
          </a:xfrm>
        </p:spPr>
        <p:txBody>
          <a:bodyPr/>
          <a:lstStyle/>
          <a:p>
            <a:r>
              <a:rPr lang="en-US" sz="1800" dirty="0"/>
              <a:t>⚙️ Workflow</a:t>
            </a:r>
            <a:br>
              <a:rPr lang="en-US" sz="1800" dirty="0"/>
            </a:br>
            <a:r>
              <a:rPr lang="en-US" sz="1800" dirty="0"/>
              <a:t>Imported and audited dataset in IBM SPSS Modeler Fixed anomalies in the Physical Exercise column Defined field roles and measurement types Partitioned data into training and testing sets Built and tested a classification model Evaluated model performance and visualized results</a:t>
            </a:r>
            <a:br>
              <a:rPr lang="en-US" sz="1800" dirty="0"/>
            </a:br>
            <a:endParaRPr lang="en-IN" sz="1800" dirty="0"/>
          </a:p>
        </p:txBody>
      </p:sp>
      <p:sp>
        <p:nvSpPr>
          <p:cNvPr id="3" name="Subtitle 2">
            <a:extLst>
              <a:ext uri="{FF2B5EF4-FFF2-40B4-BE49-F238E27FC236}">
                <a16:creationId xmlns:a16="http://schemas.microsoft.com/office/drawing/2014/main" id="{AACC16C1-732E-CCC6-37A6-C1F0F8EFEFF9}"/>
              </a:ext>
            </a:extLst>
          </p:cNvPr>
          <p:cNvSpPr>
            <a:spLocks noGrp="1"/>
          </p:cNvSpPr>
          <p:nvPr>
            <p:ph type="subTitle" idx="1"/>
          </p:nvPr>
        </p:nvSpPr>
        <p:spPr>
          <a:xfrm>
            <a:off x="2498104" y="3572758"/>
            <a:ext cx="7192652" cy="1826443"/>
          </a:xfrm>
        </p:spPr>
        <p:txBody>
          <a:bodyPr>
            <a:normAutofit/>
          </a:bodyPr>
          <a:lstStyle/>
          <a:p>
            <a:r>
              <a:rPr lang="en-US" dirty="0"/>
              <a:t>📊 Outcome</a:t>
            </a:r>
          </a:p>
          <a:p>
            <a:r>
              <a:rPr lang="en-US" dirty="0"/>
              <a:t>A predictive classification model that accurately identifies calorie burn level based on fitness and nutrition parameters, enabling better workout and dietary recommendations.</a:t>
            </a:r>
          </a:p>
          <a:p>
            <a:endParaRPr lang="en-IN" dirty="0"/>
          </a:p>
        </p:txBody>
      </p:sp>
    </p:spTree>
    <p:extLst>
      <p:ext uri="{BB962C8B-B14F-4D97-AF65-F5344CB8AC3E}">
        <p14:creationId xmlns:p14="http://schemas.microsoft.com/office/powerpoint/2010/main" val="30110719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01977-AF0E-8FE1-7CE5-DB55168607EC}"/>
              </a:ext>
            </a:extLst>
          </p:cNvPr>
          <p:cNvSpPr>
            <a:spLocks noGrp="1"/>
          </p:cNvSpPr>
          <p:nvPr>
            <p:ph type="title"/>
          </p:nvPr>
        </p:nvSpPr>
        <p:spPr/>
        <p:txBody>
          <a:bodyPr/>
          <a:lstStyle/>
          <a:p>
            <a:pPr marL="457200" indent="-457200">
              <a:buFont typeface="Wingdings" panose="05000000000000000000" pitchFamily="2" charset="2"/>
              <a:buChar char="Ø"/>
            </a:pPr>
            <a:r>
              <a:rPr lang="en-IN" dirty="0"/>
              <a:t>We will use </a:t>
            </a:r>
            <a:r>
              <a:rPr lang="en-IN" dirty="0" err="1"/>
              <a:t>Var.file</a:t>
            </a:r>
            <a:r>
              <a:rPr lang="en-IN" dirty="0"/>
              <a:t> node and Table node to import data and </a:t>
            </a:r>
            <a:r>
              <a:rPr lang="en-IN" dirty="0" err="1"/>
              <a:t>analyze</a:t>
            </a:r>
            <a:r>
              <a:rPr lang="en-IN" dirty="0"/>
              <a:t> dataset</a:t>
            </a:r>
          </a:p>
        </p:txBody>
      </p:sp>
      <p:pic>
        <p:nvPicPr>
          <p:cNvPr id="6" name="Content Placeholder 5">
            <a:extLst>
              <a:ext uri="{FF2B5EF4-FFF2-40B4-BE49-F238E27FC236}">
                <a16:creationId xmlns:a16="http://schemas.microsoft.com/office/drawing/2014/main" id="{4430F4F0-E807-588D-3240-4C064664040F}"/>
              </a:ext>
            </a:extLst>
          </p:cNvPr>
          <p:cNvPicPr>
            <a:picLocks noGrp="1" noChangeAspect="1"/>
          </p:cNvPicPr>
          <p:nvPr>
            <p:ph idx="1"/>
          </p:nvPr>
        </p:nvPicPr>
        <p:blipFill>
          <a:blip r:embed="rId2"/>
          <a:stretch>
            <a:fillRect/>
          </a:stretch>
        </p:blipFill>
        <p:spPr>
          <a:xfrm>
            <a:off x="5418137" y="1140644"/>
            <a:ext cx="5969441" cy="4336330"/>
          </a:xfrm>
        </p:spPr>
      </p:pic>
      <p:sp>
        <p:nvSpPr>
          <p:cNvPr id="4" name="Text Placeholder 3">
            <a:extLst>
              <a:ext uri="{FF2B5EF4-FFF2-40B4-BE49-F238E27FC236}">
                <a16:creationId xmlns:a16="http://schemas.microsoft.com/office/drawing/2014/main" id="{9FA4AE76-923A-EF59-7E38-98C535FA0953}"/>
              </a:ext>
            </a:extLst>
          </p:cNvPr>
          <p:cNvSpPr>
            <a:spLocks noGrp="1"/>
          </p:cNvSpPr>
          <p:nvPr>
            <p:ph type="body" sz="half" idx="2"/>
          </p:nvPr>
        </p:nvSpPr>
        <p:spPr>
          <a:xfrm>
            <a:off x="1293811" y="3031065"/>
            <a:ext cx="3718455" cy="3077170"/>
          </a:xfrm>
        </p:spPr>
        <p:txBody>
          <a:bodyPr/>
          <a:lstStyle/>
          <a:p>
            <a:pPr marL="285750" indent="-285750">
              <a:buFont typeface="Wingdings" panose="05000000000000000000" pitchFamily="2" charset="2"/>
              <a:buChar char="v"/>
            </a:pPr>
            <a:r>
              <a:rPr lang="en-IN" dirty="0"/>
              <a:t>First we take the </a:t>
            </a:r>
            <a:r>
              <a:rPr lang="en-IN" dirty="0" err="1"/>
              <a:t>Var.file</a:t>
            </a:r>
            <a:r>
              <a:rPr lang="en-IN" dirty="0"/>
              <a:t> node from the source palette and import it with the </a:t>
            </a:r>
            <a:r>
              <a:rPr lang="en-IN" dirty="0" err="1"/>
              <a:t>final_data</a:t>
            </a:r>
            <a:r>
              <a:rPr lang="en-IN" dirty="0"/>
              <a:t> and the click on apply and then ok </a:t>
            </a:r>
          </a:p>
          <a:p>
            <a:pPr marL="285750" indent="-285750">
              <a:buFont typeface="Wingdings" panose="05000000000000000000" pitchFamily="2" charset="2"/>
              <a:buChar char="v"/>
            </a:pPr>
            <a:r>
              <a:rPr lang="en-IN" dirty="0"/>
              <a:t>Further connect </a:t>
            </a:r>
            <a:r>
              <a:rPr lang="en-IN" dirty="0" err="1"/>
              <a:t>Var.file</a:t>
            </a:r>
            <a:r>
              <a:rPr lang="en-IN" dirty="0"/>
              <a:t> node with the Table node from the output palette and run it</a:t>
            </a:r>
          </a:p>
          <a:p>
            <a:pPr marL="285750" indent="-285750">
              <a:buFont typeface="Wingdings" panose="05000000000000000000" pitchFamily="2" charset="2"/>
              <a:buChar char="v"/>
            </a:pPr>
            <a:r>
              <a:rPr lang="en-IN" dirty="0"/>
              <a:t>After the table produced </a:t>
            </a:r>
            <a:r>
              <a:rPr lang="en-IN" dirty="0" err="1"/>
              <a:t>analyze</a:t>
            </a:r>
            <a:r>
              <a:rPr lang="en-IN" dirty="0"/>
              <a:t> the table and see patterns</a:t>
            </a:r>
          </a:p>
          <a:p>
            <a:pPr marL="285750" indent="-285750">
              <a:buFont typeface="Wingdings" panose="05000000000000000000" pitchFamily="2" charset="2"/>
              <a:buChar char="v"/>
            </a:pPr>
            <a:r>
              <a:rPr lang="en-IN" dirty="0"/>
              <a:t>There are 53 fields and 20000 records </a:t>
            </a:r>
          </a:p>
          <a:p>
            <a:pPr marL="285750" indent="-285750">
              <a:buFont typeface="Wingdings" panose="05000000000000000000" pitchFamily="2" charset="2"/>
              <a:buChar char="v"/>
            </a:pPr>
            <a:endParaRPr lang="en-IN" dirty="0"/>
          </a:p>
        </p:txBody>
      </p:sp>
    </p:spTree>
    <p:extLst>
      <p:ext uri="{BB962C8B-B14F-4D97-AF65-F5344CB8AC3E}">
        <p14:creationId xmlns:p14="http://schemas.microsoft.com/office/powerpoint/2010/main" val="39291990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C847B-9B57-94B5-1F15-B55FF099A348}"/>
              </a:ext>
            </a:extLst>
          </p:cNvPr>
          <p:cNvSpPr>
            <a:spLocks noGrp="1"/>
          </p:cNvSpPr>
          <p:nvPr>
            <p:ph type="title"/>
          </p:nvPr>
        </p:nvSpPr>
        <p:spPr>
          <a:xfrm>
            <a:off x="1293811" y="989814"/>
            <a:ext cx="3718455" cy="1770320"/>
          </a:xfrm>
        </p:spPr>
        <p:txBody>
          <a:bodyPr>
            <a:noAutofit/>
          </a:bodyPr>
          <a:lstStyle/>
          <a:p>
            <a:pPr marL="457200" indent="-457200">
              <a:buFont typeface="Wingdings" panose="05000000000000000000" pitchFamily="2" charset="2"/>
              <a:buChar char="Ø"/>
            </a:pPr>
            <a:r>
              <a:rPr lang="en-IN" dirty="0"/>
              <a:t>After that we will use Type node to </a:t>
            </a:r>
            <a:r>
              <a:rPr lang="en-IN" dirty="0" err="1"/>
              <a:t>analyze</a:t>
            </a:r>
            <a:r>
              <a:rPr lang="en-IN" dirty="0"/>
              <a:t> datatype and data of the </a:t>
            </a:r>
            <a:r>
              <a:rPr lang="en-IN" dirty="0" err="1"/>
              <a:t>datset</a:t>
            </a:r>
            <a:endParaRPr lang="en-IN" dirty="0"/>
          </a:p>
        </p:txBody>
      </p:sp>
      <p:sp>
        <p:nvSpPr>
          <p:cNvPr id="4" name="Text Placeholder 3">
            <a:extLst>
              <a:ext uri="{FF2B5EF4-FFF2-40B4-BE49-F238E27FC236}">
                <a16:creationId xmlns:a16="http://schemas.microsoft.com/office/drawing/2014/main" id="{0EBE68E1-14BD-5A79-BC94-8D428EB36E2F}"/>
              </a:ext>
            </a:extLst>
          </p:cNvPr>
          <p:cNvSpPr>
            <a:spLocks noGrp="1"/>
          </p:cNvSpPr>
          <p:nvPr>
            <p:ph type="body" sz="half" idx="2"/>
          </p:nvPr>
        </p:nvSpPr>
        <p:spPr>
          <a:xfrm>
            <a:off x="1293811" y="3031065"/>
            <a:ext cx="3718455" cy="3171772"/>
          </a:xfrm>
        </p:spPr>
        <p:txBody>
          <a:bodyPr/>
          <a:lstStyle/>
          <a:p>
            <a:pPr marL="285750" indent="-285750">
              <a:buFont typeface="Wingdings" panose="05000000000000000000" pitchFamily="2" charset="2"/>
              <a:buChar char="v"/>
            </a:pPr>
            <a:r>
              <a:rPr lang="en-IN" dirty="0"/>
              <a:t>Now we have used the Type node from the Field Operations palette and connect it with the </a:t>
            </a:r>
            <a:r>
              <a:rPr lang="en-IN" dirty="0" err="1"/>
              <a:t>Var.file</a:t>
            </a:r>
            <a:r>
              <a:rPr lang="en-IN" dirty="0"/>
              <a:t> node</a:t>
            </a:r>
          </a:p>
          <a:p>
            <a:pPr marL="285750" indent="-285750">
              <a:buFont typeface="Wingdings" panose="05000000000000000000" pitchFamily="2" charset="2"/>
              <a:buChar char="v"/>
            </a:pPr>
            <a:r>
              <a:rPr lang="en-IN" dirty="0"/>
              <a:t>It is used to know the datatype of the data and we see all the attributes of our data and </a:t>
            </a:r>
            <a:r>
              <a:rPr lang="en-IN" dirty="0" err="1"/>
              <a:t>analyze</a:t>
            </a:r>
            <a:r>
              <a:rPr lang="en-IN" dirty="0"/>
              <a:t> the data</a:t>
            </a:r>
          </a:p>
          <a:p>
            <a:endParaRPr lang="en-IN" dirty="0"/>
          </a:p>
        </p:txBody>
      </p:sp>
      <p:pic>
        <p:nvPicPr>
          <p:cNvPr id="10" name="Content Placeholder 9">
            <a:extLst>
              <a:ext uri="{FF2B5EF4-FFF2-40B4-BE49-F238E27FC236}">
                <a16:creationId xmlns:a16="http://schemas.microsoft.com/office/drawing/2014/main" id="{FAB7BEE4-79BC-8EDD-B7A2-F21964FE3748}"/>
              </a:ext>
            </a:extLst>
          </p:cNvPr>
          <p:cNvPicPr>
            <a:picLocks noGrp="1" noChangeAspect="1"/>
          </p:cNvPicPr>
          <p:nvPr>
            <p:ph idx="1"/>
          </p:nvPr>
        </p:nvPicPr>
        <p:blipFill>
          <a:blip r:embed="rId2"/>
          <a:stretch>
            <a:fillRect/>
          </a:stretch>
        </p:blipFill>
        <p:spPr>
          <a:xfrm>
            <a:off x="5418138" y="1225485"/>
            <a:ext cx="5950588" cy="4336329"/>
          </a:xfrm>
        </p:spPr>
      </p:pic>
    </p:spTree>
    <p:extLst>
      <p:ext uri="{BB962C8B-B14F-4D97-AF65-F5344CB8AC3E}">
        <p14:creationId xmlns:p14="http://schemas.microsoft.com/office/powerpoint/2010/main" val="4179559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0F186-2C5F-7712-4928-3078DABB0A13}"/>
              </a:ext>
            </a:extLst>
          </p:cNvPr>
          <p:cNvSpPr>
            <a:spLocks noGrp="1"/>
          </p:cNvSpPr>
          <p:nvPr>
            <p:ph type="title"/>
          </p:nvPr>
        </p:nvSpPr>
        <p:spPr/>
        <p:txBody>
          <a:bodyPr/>
          <a:lstStyle/>
          <a:p>
            <a:pPr marL="342900" indent="-342900">
              <a:buFont typeface="Wingdings" panose="05000000000000000000" pitchFamily="2" charset="2"/>
              <a:buChar char="Ø"/>
            </a:pPr>
            <a:r>
              <a:rPr lang="en-IN" dirty="0"/>
              <a:t>We will use the CHAID node and make the model and </a:t>
            </a:r>
            <a:r>
              <a:rPr lang="en-IN" dirty="0" err="1"/>
              <a:t>analyze</a:t>
            </a:r>
            <a:r>
              <a:rPr lang="en-IN" dirty="0"/>
              <a:t> the prediction</a:t>
            </a:r>
          </a:p>
        </p:txBody>
      </p:sp>
      <p:sp>
        <p:nvSpPr>
          <p:cNvPr id="4" name="Text Placeholder 3">
            <a:extLst>
              <a:ext uri="{FF2B5EF4-FFF2-40B4-BE49-F238E27FC236}">
                <a16:creationId xmlns:a16="http://schemas.microsoft.com/office/drawing/2014/main" id="{E1505BCC-E3A7-C229-A015-14A0CF438CB1}"/>
              </a:ext>
            </a:extLst>
          </p:cNvPr>
          <p:cNvSpPr>
            <a:spLocks noGrp="1"/>
          </p:cNvSpPr>
          <p:nvPr>
            <p:ph type="body" sz="half" idx="2"/>
          </p:nvPr>
        </p:nvSpPr>
        <p:spPr>
          <a:xfrm>
            <a:off x="1293811" y="3031064"/>
            <a:ext cx="3718455" cy="3162345"/>
          </a:xfrm>
        </p:spPr>
        <p:txBody>
          <a:bodyPr>
            <a:normAutofit lnSpcReduction="10000"/>
          </a:bodyPr>
          <a:lstStyle/>
          <a:p>
            <a:pPr marL="285750" indent="-285750">
              <a:buFont typeface="Wingdings" panose="05000000000000000000" pitchFamily="2" charset="2"/>
              <a:buChar char="v"/>
            </a:pPr>
            <a:r>
              <a:rPr lang="en-IN" dirty="0"/>
              <a:t>Then we connect the type node with the CHAID node from the modelling palette</a:t>
            </a:r>
          </a:p>
          <a:p>
            <a:pPr marL="285750" indent="-285750">
              <a:buFont typeface="Wingdings" panose="05000000000000000000" pitchFamily="2" charset="2"/>
              <a:buChar char="v"/>
            </a:pPr>
            <a:r>
              <a:rPr lang="en-IN" dirty="0"/>
              <a:t>In the CHAID node we will set the predictors (inputs) and the Targets</a:t>
            </a:r>
          </a:p>
          <a:p>
            <a:pPr marL="285750" indent="-285750">
              <a:buFont typeface="Wingdings" panose="05000000000000000000" pitchFamily="2" charset="2"/>
              <a:buChar char="v"/>
            </a:pPr>
            <a:r>
              <a:rPr lang="en-IN" dirty="0"/>
              <a:t>For Predictors we will select age, gender, weight, height, </a:t>
            </a:r>
            <a:r>
              <a:rPr lang="en-IN" dirty="0" err="1"/>
              <a:t>session_duration</a:t>
            </a:r>
            <a:r>
              <a:rPr lang="en-IN" dirty="0"/>
              <a:t> and etc &amp; For Targets we will use </a:t>
            </a:r>
            <a:r>
              <a:rPr lang="en-IN" dirty="0" err="1"/>
              <a:t>Burns_Calories_bin</a:t>
            </a:r>
            <a:endParaRPr lang="en-IN" dirty="0"/>
          </a:p>
          <a:p>
            <a:pPr marL="285750" indent="-285750">
              <a:buFont typeface="Wingdings" panose="05000000000000000000" pitchFamily="2" charset="2"/>
              <a:buChar char="v"/>
            </a:pPr>
            <a:r>
              <a:rPr lang="en-IN" dirty="0"/>
              <a:t>After that we will click on apply then run</a:t>
            </a:r>
          </a:p>
          <a:p>
            <a:pPr marL="285750" indent="-285750">
              <a:buFont typeface="Wingdings" panose="05000000000000000000" pitchFamily="2" charset="2"/>
              <a:buChar char="v"/>
            </a:pPr>
            <a:r>
              <a:rPr lang="en-IN" dirty="0"/>
              <a:t>Then we will get our model in the diamond shape</a:t>
            </a:r>
          </a:p>
        </p:txBody>
      </p:sp>
      <p:pic>
        <p:nvPicPr>
          <p:cNvPr id="14" name="Content Placeholder 13">
            <a:extLst>
              <a:ext uri="{FF2B5EF4-FFF2-40B4-BE49-F238E27FC236}">
                <a16:creationId xmlns:a16="http://schemas.microsoft.com/office/drawing/2014/main" id="{352A3D03-E3BF-3F60-97DD-D3DD986A8F9D}"/>
              </a:ext>
            </a:extLst>
          </p:cNvPr>
          <p:cNvPicPr>
            <a:picLocks noGrp="1" noChangeAspect="1"/>
          </p:cNvPicPr>
          <p:nvPr>
            <p:ph idx="1"/>
          </p:nvPr>
        </p:nvPicPr>
        <p:blipFill>
          <a:blip r:embed="rId2"/>
          <a:stretch>
            <a:fillRect/>
          </a:stretch>
        </p:blipFill>
        <p:spPr>
          <a:xfrm>
            <a:off x="5427664" y="1388534"/>
            <a:ext cx="5809087" cy="4302994"/>
          </a:xfrm>
        </p:spPr>
      </p:pic>
    </p:spTree>
    <p:extLst>
      <p:ext uri="{BB962C8B-B14F-4D97-AF65-F5344CB8AC3E}">
        <p14:creationId xmlns:p14="http://schemas.microsoft.com/office/powerpoint/2010/main" val="800927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01572-F5A9-4824-BDCB-A164AC530F6A}"/>
              </a:ext>
            </a:extLst>
          </p:cNvPr>
          <p:cNvSpPr>
            <a:spLocks noGrp="1"/>
          </p:cNvSpPr>
          <p:nvPr>
            <p:ph type="title"/>
          </p:nvPr>
        </p:nvSpPr>
        <p:spPr>
          <a:xfrm>
            <a:off x="1293811" y="1388530"/>
            <a:ext cx="3718455" cy="1371603"/>
          </a:xfrm>
        </p:spPr>
        <p:txBody>
          <a:bodyPr/>
          <a:lstStyle/>
          <a:p>
            <a:pPr marL="342900" indent="-342900">
              <a:buFont typeface="Wingdings" panose="05000000000000000000" pitchFamily="2" charset="2"/>
              <a:buChar char="Ø"/>
            </a:pPr>
            <a:r>
              <a:rPr lang="en-IN" dirty="0"/>
              <a:t>We will connect the model with the table to see the output</a:t>
            </a:r>
          </a:p>
        </p:txBody>
      </p:sp>
      <p:sp>
        <p:nvSpPr>
          <p:cNvPr id="4" name="Text Placeholder 3">
            <a:extLst>
              <a:ext uri="{FF2B5EF4-FFF2-40B4-BE49-F238E27FC236}">
                <a16:creationId xmlns:a16="http://schemas.microsoft.com/office/drawing/2014/main" id="{1BBE7448-01F8-1178-0E21-A40897C7F834}"/>
              </a:ext>
            </a:extLst>
          </p:cNvPr>
          <p:cNvSpPr>
            <a:spLocks noGrp="1"/>
          </p:cNvSpPr>
          <p:nvPr>
            <p:ph type="body" sz="half" idx="2"/>
          </p:nvPr>
        </p:nvSpPr>
        <p:spPr/>
        <p:txBody>
          <a:bodyPr/>
          <a:lstStyle/>
          <a:p>
            <a:pPr marL="285750" indent="-285750">
              <a:buFont typeface="Wingdings" panose="05000000000000000000" pitchFamily="2" charset="2"/>
              <a:buChar char="v"/>
            </a:pPr>
            <a:r>
              <a:rPr lang="en-IN" dirty="0"/>
              <a:t>Then we connect our model with the table to see the output and </a:t>
            </a:r>
            <a:r>
              <a:rPr lang="en-IN" dirty="0" err="1"/>
              <a:t>analyze</a:t>
            </a:r>
            <a:r>
              <a:rPr lang="en-IN" dirty="0"/>
              <a:t> it </a:t>
            </a:r>
          </a:p>
          <a:p>
            <a:pPr marL="285750" indent="-285750">
              <a:buFont typeface="Wingdings" panose="05000000000000000000" pitchFamily="2" charset="2"/>
              <a:buChar char="v"/>
            </a:pPr>
            <a:r>
              <a:rPr lang="en-IN" dirty="0"/>
              <a:t>The new columns $R-</a:t>
            </a:r>
            <a:r>
              <a:rPr lang="en-IN" dirty="0" err="1"/>
              <a:t>Burns_Calories_Bin</a:t>
            </a:r>
            <a:r>
              <a:rPr lang="en-IN" dirty="0"/>
              <a:t> and $RC-</a:t>
            </a:r>
            <a:r>
              <a:rPr lang="en-IN" dirty="0" err="1"/>
              <a:t>Burns_Calories_bin</a:t>
            </a:r>
            <a:r>
              <a:rPr lang="en-IN" dirty="0"/>
              <a:t> which are the predicted ones</a:t>
            </a:r>
          </a:p>
          <a:p>
            <a:pPr marL="285750" indent="-285750">
              <a:buFont typeface="Wingdings" panose="05000000000000000000" pitchFamily="2" charset="2"/>
              <a:buChar char="v"/>
            </a:pPr>
            <a:endParaRPr lang="en-IN" dirty="0"/>
          </a:p>
        </p:txBody>
      </p:sp>
      <p:pic>
        <p:nvPicPr>
          <p:cNvPr id="10" name="Content Placeholder 9">
            <a:extLst>
              <a:ext uri="{FF2B5EF4-FFF2-40B4-BE49-F238E27FC236}">
                <a16:creationId xmlns:a16="http://schemas.microsoft.com/office/drawing/2014/main" id="{30BF45E4-CD12-BBAF-C868-A368568E12DE}"/>
              </a:ext>
            </a:extLst>
          </p:cNvPr>
          <p:cNvPicPr>
            <a:picLocks noGrp="1" noChangeAspect="1"/>
          </p:cNvPicPr>
          <p:nvPr>
            <p:ph idx="1"/>
          </p:nvPr>
        </p:nvPicPr>
        <p:blipFill>
          <a:blip r:embed="rId2"/>
          <a:stretch>
            <a:fillRect/>
          </a:stretch>
        </p:blipFill>
        <p:spPr>
          <a:xfrm>
            <a:off x="5427664" y="1355010"/>
            <a:ext cx="5818513" cy="4442475"/>
          </a:xfrm>
        </p:spPr>
      </p:pic>
    </p:spTree>
    <p:extLst>
      <p:ext uri="{BB962C8B-B14F-4D97-AF65-F5344CB8AC3E}">
        <p14:creationId xmlns:p14="http://schemas.microsoft.com/office/powerpoint/2010/main" val="27140763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FF4F5-D4D7-B8A0-5AD9-7682F61473B3}"/>
              </a:ext>
            </a:extLst>
          </p:cNvPr>
          <p:cNvSpPr>
            <a:spLocks noGrp="1"/>
          </p:cNvSpPr>
          <p:nvPr>
            <p:ph type="title"/>
          </p:nvPr>
        </p:nvSpPr>
        <p:spPr>
          <a:xfrm>
            <a:off x="1293811" y="1140643"/>
            <a:ext cx="3718455" cy="1619491"/>
          </a:xfrm>
        </p:spPr>
        <p:txBody>
          <a:bodyPr>
            <a:normAutofit/>
          </a:bodyPr>
          <a:lstStyle/>
          <a:p>
            <a:pPr marL="342900" indent="-342900">
              <a:buFont typeface="Wingdings" panose="05000000000000000000" pitchFamily="2" charset="2"/>
              <a:buChar char="Ø"/>
            </a:pPr>
            <a:r>
              <a:rPr lang="en-IN" dirty="0"/>
              <a:t>We will use the Excel node and import it with the real world dataset and connect with table</a:t>
            </a:r>
          </a:p>
        </p:txBody>
      </p:sp>
      <p:pic>
        <p:nvPicPr>
          <p:cNvPr id="6" name="Content Placeholder 5">
            <a:extLst>
              <a:ext uri="{FF2B5EF4-FFF2-40B4-BE49-F238E27FC236}">
                <a16:creationId xmlns:a16="http://schemas.microsoft.com/office/drawing/2014/main" id="{9377C96F-E57B-206A-177D-5F9A6D9E5ABB}"/>
              </a:ext>
            </a:extLst>
          </p:cNvPr>
          <p:cNvPicPr>
            <a:picLocks noGrp="1" noChangeAspect="1"/>
          </p:cNvPicPr>
          <p:nvPr>
            <p:ph idx="1"/>
          </p:nvPr>
        </p:nvPicPr>
        <p:blipFill>
          <a:blip r:embed="rId2"/>
          <a:stretch>
            <a:fillRect/>
          </a:stretch>
        </p:blipFill>
        <p:spPr>
          <a:xfrm>
            <a:off x="5418138" y="1388534"/>
            <a:ext cx="5828039" cy="4267548"/>
          </a:xfrm>
        </p:spPr>
      </p:pic>
      <p:sp>
        <p:nvSpPr>
          <p:cNvPr id="4" name="Text Placeholder 3">
            <a:extLst>
              <a:ext uri="{FF2B5EF4-FFF2-40B4-BE49-F238E27FC236}">
                <a16:creationId xmlns:a16="http://schemas.microsoft.com/office/drawing/2014/main" id="{0946BAA2-B33D-321B-DF5A-A426CDECF204}"/>
              </a:ext>
            </a:extLst>
          </p:cNvPr>
          <p:cNvSpPr>
            <a:spLocks noGrp="1"/>
          </p:cNvSpPr>
          <p:nvPr>
            <p:ph type="body" sz="half" idx="2"/>
          </p:nvPr>
        </p:nvSpPr>
        <p:spPr/>
        <p:txBody>
          <a:bodyPr/>
          <a:lstStyle/>
          <a:p>
            <a:pPr marL="285750" indent="-285750">
              <a:buFont typeface="Wingdings" panose="05000000000000000000" pitchFamily="2" charset="2"/>
              <a:buChar char="v"/>
            </a:pPr>
            <a:r>
              <a:rPr lang="en-IN" dirty="0"/>
              <a:t>Now we will take a new excel node and import it with the </a:t>
            </a:r>
            <a:r>
              <a:rPr lang="en-IN" dirty="0" err="1"/>
              <a:t>real_world_data</a:t>
            </a:r>
            <a:r>
              <a:rPr lang="en-IN" dirty="0"/>
              <a:t> and click on apply and then ok</a:t>
            </a:r>
          </a:p>
          <a:p>
            <a:pPr marL="285750" indent="-285750">
              <a:buFont typeface="Wingdings" panose="05000000000000000000" pitchFamily="2" charset="2"/>
              <a:buChar char="v"/>
            </a:pPr>
            <a:r>
              <a:rPr lang="en-IN" dirty="0"/>
              <a:t>We can see the dataset there is 53 fields and 10002 records and we will apply the our model to test the dataset</a:t>
            </a:r>
          </a:p>
          <a:p>
            <a:pPr marL="285750" indent="-285750">
              <a:buFont typeface="Wingdings" panose="05000000000000000000" pitchFamily="2" charset="2"/>
              <a:buChar char="v"/>
            </a:pPr>
            <a:r>
              <a:rPr lang="en-IN" dirty="0"/>
              <a:t>Predict the amount of amount of calories burned</a:t>
            </a:r>
          </a:p>
        </p:txBody>
      </p:sp>
    </p:spTree>
    <p:extLst>
      <p:ext uri="{BB962C8B-B14F-4D97-AF65-F5344CB8AC3E}">
        <p14:creationId xmlns:p14="http://schemas.microsoft.com/office/powerpoint/2010/main" val="674054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83073-6998-15B0-23E5-C60A7A447114}"/>
              </a:ext>
            </a:extLst>
          </p:cNvPr>
          <p:cNvSpPr>
            <a:spLocks noGrp="1"/>
          </p:cNvSpPr>
          <p:nvPr>
            <p:ph type="title"/>
          </p:nvPr>
        </p:nvSpPr>
        <p:spPr>
          <a:xfrm>
            <a:off x="1293811" y="1388531"/>
            <a:ext cx="3718455" cy="1371603"/>
          </a:xfrm>
        </p:spPr>
        <p:txBody>
          <a:bodyPr>
            <a:normAutofit/>
          </a:bodyPr>
          <a:lstStyle/>
          <a:p>
            <a:pPr marL="342900" indent="-342900">
              <a:buFont typeface="Wingdings" panose="05000000000000000000" pitchFamily="2" charset="2"/>
              <a:buChar char="Ø"/>
            </a:pPr>
            <a:r>
              <a:rPr lang="en-IN" dirty="0"/>
              <a:t>We will connect the our model with the Excel node  and predict the model</a:t>
            </a:r>
          </a:p>
        </p:txBody>
      </p:sp>
      <p:pic>
        <p:nvPicPr>
          <p:cNvPr id="6" name="Content Placeholder 5">
            <a:extLst>
              <a:ext uri="{FF2B5EF4-FFF2-40B4-BE49-F238E27FC236}">
                <a16:creationId xmlns:a16="http://schemas.microsoft.com/office/drawing/2014/main" id="{AF16ECB9-01EA-19F0-49C3-9967C97ADC5D}"/>
              </a:ext>
            </a:extLst>
          </p:cNvPr>
          <p:cNvPicPr>
            <a:picLocks noGrp="1" noChangeAspect="1"/>
          </p:cNvPicPr>
          <p:nvPr>
            <p:ph idx="1"/>
          </p:nvPr>
        </p:nvPicPr>
        <p:blipFill>
          <a:blip r:embed="rId2"/>
          <a:stretch>
            <a:fillRect/>
          </a:stretch>
        </p:blipFill>
        <p:spPr>
          <a:xfrm>
            <a:off x="5418138" y="1388534"/>
            <a:ext cx="5875173" cy="4080935"/>
          </a:xfrm>
        </p:spPr>
      </p:pic>
      <p:sp>
        <p:nvSpPr>
          <p:cNvPr id="4" name="Text Placeholder 3">
            <a:extLst>
              <a:ext uri="{FF2B5EF4-FFF2-40B4-BE49-F238E27FC236}">
                <a16:creationId xmlns:a16="http://schemas.microsoft.com/office/drawing/2014/main" id="{0FEC6E1C-D476-3C20-F25D-EA0288603126}"/>
              </a:ext>
            </a:extLst>
          </p:cNvPr>
          <p:cNvSpPr>
            <a:spLocks noGrp="1"/>
          </p:cNvSpPr>
          <p:nvPr>
            <p:ph type="body" sz="half" idx="2"/>
          </p:nvPr>
        </p:nvSpPr>
        <p:spPr/>
        <p:txBody>
          <a:bodyPr/>
          <a:lstStyle/>
          <a:p>
            <a:pPr marL="285750" indent="-285750">
              <a:buFont typeface="Wingdings" panose="05000000000000000000" pitchFamily="2" charset="2"/>
              <a:buChar char="v"/>
            </a:pPr>
            <a:r>
              <a:rPr lang="en-IN" dirty="0"/>
              <a:t>Further we have connected the excel node with the model and then with the table to see the output</a:t>
            </a:r>
          </a:p>
          <a:p>
            <a:pPr marL="285750" indent="-285750">
              <a:buFont typeface="Wingdings" panose="05000000000000000000" pitchFamily="2" charset="2"/>
              <a:buChar char="v"/>
            </a:pPr>
            <a:r>
              <a:rPr lang="en-IN" dirty="0"/>
              <a:t>And we can clearly see the prediction in the output </a:t>
            </a:r>
          </a:p>
          <a:p>
            <a:pPr marL="285750" indent="-285750">
              <a:buFont typeface="Wingdings" panose="05000000000000000000" pitchFamily="2" charset="2"/>
              <a:buChar char="v"/>
            </a:pPr>
            <a:r>
              <a:rPr lang="en-IN" dirty="0"/>
              <a:t>It has predicted the amount of the calories burned as (very high, high, medium, low)</a:t>
            </a:r>
          </a:p>
        </p:txBody>
      </p:sp>
    </p:spTree>
    <p:extLst>
      <p:ext uri="{BB962C8B-B14F-4D97-AF65-F5344CB8AC3E}">
        <p14:creationId xmlns:p14="http://schemas.microsoft.com/office/powerpoint/2010/main" val="2903542628"/>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182</TotalTime>
  <Words>700</Words>
  <Application>Microsoft Office PowerPoint</Application>
  <PresentationFormat>Widescreen</PresentationFormat>
  <Paragraphs>39</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Garamond</vt:lpstr>
      <vt:lpstr>Wingdings</vt:lpstr>
      <vt:lpstr>Organic</vt:lpstr>
      <vt:lpstr>  🔥 Calorie Burn Classification Using IBM SPSS Modeler Overview</vt:lpstr>
      <vt:lpstr>🧩 Features Data preprocessing and anomaly handling (e.g., Physical Exercise field) Classification modeling using decision tree algorithms Evaluation of model performance (accuracy and confusion matrix) Insights on key factors influencing calorie burn level </vt:lpstr>
      <vt:lpstr>⚙️ Workflow Imported and audited dataset in IBM SPSS Modeler Fixed anomalies in the Physical Exercise column Defined field roles and measurement types Partitioned data into training and testing sets Built and tested a classification model Evaluated model performance and visualized results </vt:lpstr>
      <vt:lpstr>We will use Var.file node and Table node to import data and analyze dataset</vt:lpstr>
      <vt:lpstr>After that we will use Type node to analyze datatype and data of the datset</vt:lpstr>
      <vt:lpstr>We will use the CHAID node and make the model and analyze the prediction</vt:lpstr>
      <vt:lpstr>We will connect the model with the table to see the output</vt:lpstr>
      <vt:lpstr>We will use the Excel node and import it with the real world dataset and connect with table</vt:lpstr>
      <vt:lpstr>We will connect the our model with the Excel node  and predict the model</vt:lpstr>
      <vt:lpstr>We will also connect the graph to get the count of male and female on the basis of age</vt:lpstr>
      <vt:lpstr>👨‍💻 Author Praveen Kumar Yadav Pradyumna singh Bhadoria Nitin Vishwakarma nitin Kumar Gupta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pradyumna singh bhadoria</dc:creator>
  <cp:lastModifiedBy>pradyumna singh bhadoria</cp:lastModifiedBy>
  <cp:revision>2</cp:revision>
  <dcterms:created xsi:type="dcterms:W3CDTF">2025-10-28T11:48:51Z</dcterms:created>
  <dcterms:modified xsi:type="dcterms:W3CDTF">2025-10-30T12:31:34Z</dcterms:modified>
</cp:coreProperties>
</file>

<file path=docProps/thumbnail.jpeg>
</file>